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523462455"/>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512208559"/>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6051625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22B69-7A43-4864-8698-79A83E9F8CC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300278925"/>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22B69-7A43-4864-8698-79A83E9F8CC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209195505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22B69-7A43-4864-8698-79A83E9F8CC8}"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163722343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022B69-7A43-4864-8698-79A83E9F8CC8}" type="datetimeFigureOut">
              <a:rPr lang="en-US" smtClean="0"/>
              <a:t>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3490969482"/>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022B69-7A43-4864-8698-79A83E9F8CC8}" type="datetimeFigureOut">
              <a:rPr lang="en-US" smtClean="0"/>
              <a:t>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2617924016"/>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22B69-7A43-4864-8698-79A83E9F8CC8}" type="datetimeFigureOut">
              <a:rPr lang="en-US" smtClean="0"/>
              <a:t>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41531223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22B69-7A43-4864-8698-79A83E9F8CC8}"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81579433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22B69-7A43-4864-8698-79A83E9F8CC8}"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5B552-5496-4A35-968D-6106D9913C73}" type="slidenum">
              <a:rPr lang="en-US" smtClean="0"/>
              <a:t>‹#›</a:t>
            </a:fld>
            <a:endParaRPr lang="en-US"/>
          </a:p>
        </p:txBody>
      </p:sp>
    </p:spTree>
    <p:extLst>
      <p:ext uri="{BB962C8B-B14F-4D97-AF65-F5344CB8AC3E}">
        <p14:creationId xmlns:p14="http://schemas.microsoft.com/office/powerpoint/2010/main" val="336020743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22B69-7A43-4864-8698-79A83E9F8CC8}" type="datetimeFigureOut">
              <a:rPr lang="en-US" smtClean="0"/>
              <a:t>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5B552-5496-4A35-968D-6106D9913C73}" type="slidenum">
              <a:rPr lang="en-US" smtClean="0"/>
              <a:t>‹#›</a:t>
            </a:fld>
            <a:endParaRPr lang="en-US"/>
          </a:p>
        </p:txBody>
      </p:sp>
    </p:spTree>
    <p:extLst>
      <p:ext uri="{BB962C8B-B14F-4D97-AF65-F5344CB8AC3E}">
        <p14:creationId xmlns:p14="http://schemas.microsoft.com/office/powerpoint/2010/main" val="252933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0" y="0"/>
            <a:ext cx="9144000" cy="707886"/>
          </a:xfrm>
          <a:prstGeom prst="rect">
            <a:avLst/>
          </a:prstGeom>
          <a:noFill/>
        </p:spPr>
        <p:txBody>
          <a:bodyPr wrap="square" rtlCol="0">
            <a:spAutoFit/>
          </a:bodyPr>
          <a:lstStyle/>
          <a:p>
            <a:pPr algn="ctr"/>
            <a:r>
              <a:rPr lang="en-US" sz="4000" b="1" dirty="0" smtClean="0"/>
              <a:t>Matthew 6.19-34:  Treasure and Provision</a:t>
            </a:r>
            <a:endParaRPr lang="en-US" sz="4000" b="1" dirty="0"/>
          </a:p>
        </p:txBody>
      </p:sp>
      <p:sp>
        <p:nvSpPr>
          <p:cNvPr id="6" name="TextBox 5"/>
          <p:cNvSpPr txBox="1"/>
          <p:nvPr/>
        </p:nvSpPr>
        <p:spPr>
          <a:xfrm>
            <a:off x="0" y="5705341"/>
            <a:ext cx="9144000" cy="1200329"/>
          </a:xfrm>
          <a:prstGeom prst="rect">
            <a:avLst/>
          </a:prstGeom>
          <a:noFill/>
        </p:spPr>
        <p:txBody>
          <a:bodyPr wrap="square" rtlCol="0">
            <a:spAutoFit/>
          </a:bodyPr>
          <a:lstStyle/>
          <a:p>
            <a:pPr algn="ctr"/>
            <a:r>
              <a:rPr lang="en-US" sz="2400" dirty="0" smtClean="0"/>
              <a:t>Possible site of the Sermon on the Mount and/or Sermon on the Plain, looking north from the Sea of Galilee.  </a:t>
            </a:r>
          </a:p>
          <a:p>
            <a:pPr algn="ctr"/>
            <a:r>
              <a:rPr lang="en-US" sz="2400" dirty="0" smtClean="0"/>
              <a:t>Photo ©2012 Todd Bolen / BiblePlaces.com.</a:t>
            </a:r>
            <a:endParaRPr lang="en-US" sz="2400" dirty="0"/>
          </a:p>
        </p:txBody>
      </p:sp>
    </p:spTree>
    <p:extLst>
      <p:ext uri="{BB962C8B-B14F-4D97-AF65-F5344CB8AC3E}">
        <p14:creationId xmlns:p14="http://schemas.microsoft.com/office/powerpoint/2010/main" val="2425414221"/>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 y="1"/>
            <a:ext cx="9142572" cy="9051064"/>
          </a:xfrm>
          <a:prstGeom prst="rect">
            <a:avLst/>
          </a:prstGeom>
        </p:spPr>
      </p:pic>
      <p:sp>
        <p:nvSpPr>
          <p:cNvPr id="5" name="TextBox 4"/>
          <p:cNvSpPr txBox="1"/>
          <p:nvPr/>
        </p:nvSpPr>
        <p:spPr>
          <a:xfrm>
            <a:off x="-1" y="0"/>
            <a:ext cx="9144001" cy="4524315"/>
          </a:xfrm>
          <a:prstGeom prst="rect">
            <a:avLst/>
          </a:prstGeom>
          <a:noFill/>
        </p:spPr>
        <p:txBody>
          <a:bodyPr wrap="square" rtlCol="0">
            <a:spAutoFit/>
          </a:bodyPr>
          <a:lstStyle/>
          <a:p>
            <a:r>
              <a:rPr lang="en-US" sz="3200" b="1" dirty="0"/>
              <a:t>Matthew </a:t>
            </a:r>
            <a:r>
              <a:rPr lang="en-US" sz="3200" b="1" dirty="0" smtClean="0"/>
              <a:t>6.27-30:  And </a:t>
            </a:r>
            <a:r>
              <a:rPr lang="en-US" sz="3200" b="1" dirty="0"/>
              <a:t>which of you by worrying can add even one hour to his life?  Why do you worry about clothing? Think about how the flowers of the field grow; they do not work or spin.  Yet I tell you that not even Solomon in all his glory was clothed like one of these!  And if this is how God clothes the wild grass, which is here today and tomorrow is tossed into the fire to heat the oven, won't he clothe you even more, you people of little faith?”</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356069939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 y="1"/>
            <a:ext cx="9142572" cy="9051064"/>
          </a:xfrm>
          <a:prstGeom prst="rect">
            <a:avLst/>
          </a:prstGeom>
        </p:spPr>
      </p:pic>
      <p:sp>
        <p:nvSpPr>
          <p:cNvPr id="5" name="TextBox 4"/>
          <p:cNvSpPr txBox="1"/>
          <p:nvPr/>
        </p:nvSpPr>
        <p:spPr>
          <a:xfrm>
            <a:off x="-1" y="0"/>
            <a:ext cx="9144001" cy="4524315"/>
          </a:xfrm>
          <a:prstGeom prst="rect">
            <a:avLst/>
          </a:prstGeom>
          <a:noFill/>
        </p:spPr>
        <p:txBody>
          <a:bodyPr wrap="square" rtlCol="0">
            <a:spAutoFit/>
          </a:bodyPr>
          <a:lstStyle/>
          <a:p>
            <a:r>
              <a:rPr lang="en-US" sz="3200" b="1" dirty="0"/>
              <a:t>Matthew </a:t>
            </a:r>
            <a:r>
              <a:rPr lang="en-US" sz="3200" b="1" dirty="0" smtClean="0"/>
              <a:t>6.31-34:  “</a:t>
            </a:r>
            <a:r>
              <a:rPr lang="en-US" sz="3200" b="1" dirty="0"/>
              <a:t>So then, don't worry saying, ‘What will we eat?’ or ‘What will we drink?’ or ‘What will we wear?’  For the unconverted pursue these things, and your heavenly Father knows that you need them.  But above all pursue his kingdom and righteousness, and all these things will be given to you as well.  So then, do not worry about tomorrow, for tomorrow will worry about itself. Today has enough trouble of its own.”</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3977830345"/>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1" y="0"/>
            <a:ext cx="9144001" cy="1569660"/>
          </a:xfrm>
          <a:prstGeom prst="rect">
            <a:avLst/>
          </a:prstGeom>
          <a:noFill/>
        </p:spPr>
        <p:txBody>
          <a:bodyPr wrap="square" rtlCol="0">
            <a:spAutoFit/>
          </a:bodyPr>
          <a:lstStyle/>
          <a:p>
            <a:r>
              <a:rPr lang="en-US" sz="3200" b="1" dirty="0"/>
              <a:t>Matthew </a:t>
            </a:r>
            <a:r>
              <a:rPr lang="en-US" sz="3200" b="1" dirty="0" smtClean="0"/>
              <a:t>6.33:  “But </a:t>
            </a:r>
            <a:r>
              <a:rPr lang="en-US" sz="3200" b="1" dirty="0"/>
              <a:t>above all </a:t>
            </a:r>
            <a:r>
              <a:rPr lang="en-US" sz="3200" b="1" u="sng" dirty="0"/>
              <a:t>pursue his kingdom and righteousness</a:t>
            </a:r>
            <a:r>
              <a:rPr lang="en-US" sz="3200" b="1" dirty="0"/>
              <a:t>, and all these things will be given to you as well</a:t>
            </a:r>
            <a:r>
              <a:rPr lang="en-US" sz="3200" b="1" dirty="0" smtClean="0"/>
              <a:t>.”</a:t>
            </a:r>
            <a:endParaRPr lang="en-US" sz="3200" b="1" i="1" dirty="0" smtClean="0"/>
          </a:p>
        </p:txBody>
      </p:sp>
      <p:sp>
        <p:nvSpPr>
          <p:cNvPr id="6" name="TextBox 5"/>
          <p:cNvSpPr txBox="1"/>
          <p:nvPr/>
        </p:nvSpPr>
        <p:spPr>
          <a:xfrm>
            <a:off x="0" y="6396335"/>
            <a:ext cx="9144000" cy="461665"/>
          </a:xfrm>
          <a:prstGeom prst="rect">
            <a:avLst/>
          </a:prstGeom>
          <a:noFill/>
        </p:spPr>
        <p:txBody>
          <a:bodyPr wrap="square" rtlCol="0">
            <a:spAutoFit/>
          </a:bodyPr>
          <a:lstStyle/>
          <a:p>
            <a:pPr algn="r"/>
            <a:r>
              <a:rPr lang="en-US" sz="2400" b="1" dirty="0" smtClean="0">
                <a:solidFill>
                  <a:schemeClr val="bg1"/>
                </a:solidFill>
              </a:rPr>
              <a:t>Photo ©2012 Todd Bolen / BiblePlaces.com.</a:t>
            </a:r>
            <a:endParaRPr lang="en-US" sz="2400" b="1" dirty="0">
              <a:solidFill>
                <a:schemeClr val="bg1"/>
              </a:solidFill>
            </a:endParaRPr>
          </a:p>
        </p:txBody>
      </p:sp>
    </p:spTree>
    <p:extLst>
      <p:ext uri="{BB962C8B-B14F-4D97-AF65-F5344CB8AC3E}">
        <p14:creationId xmlns:p14="http://schemas.microsoft.com/office/powerpoint/2010/main" val="252204727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1" y="0"/>
            <a:ext cx="9144001" cy="1569660"/>
          </a:xfrm>
          <a:prstGeom prst="rect">
            <a:avLst/>
          </a:prstGeom>
          <a:noFill/>
        </p:spPr>
        <p:txBody>
          <a:bodyPr wrap="square" rtlCol="0">
            <a:spAutoFit/>
          </a:bodyPr>
          <a:lstStyle/>
          <a:p>
            <a:r>
              <a:rPr lang="en-US" sz="3200" b="1" dirty="0"/>
              <a:t>Matthew </a:t>
            </a:r>
            <a:r>
              <a:rPr lang="en-US" sz="3200" b="1" dirty="0" smtClean="0"/>
              <a:t>6.33:  “But </a:t>
            </a:r>
            <a:r>
              <a:rPr lang="en-US" sz="3200" b="1" dirty="0"/>
              <a:t>above all pursue his kingdom and righteousness, and </a:t>
            </a:r>
            <a:r>
              <a:rPr lang="en-US" sz="3200" b="1" u="sng" dirty="0"/>
              <a:t>all these things will be given to you as well</a:t>
            </a:r>
            <a:r>
              <a:rPr lang="en-US" sz="3200" b="1" dirty="0" smtClean="0"/>
              <a:t>.”</a:t>
            </a:r>
            <a:endParaRPr lang="en-US" sz="3200" b="1" i="1" dirty="0" smtClean="0"/>
          </a:p>
        </p:txBody>
      </p:sp>
      <p:sp>
        <p:nvSpPr>
          <p:cNvPr id="6" name="TextBox 5"/>
          <p:cNvSpPr txBox="1"/>
          <p:nvPr/>
        </p:nvSpPr>
        <p:spPr>
          <a:xfrm>
            <a:off x="0" y="6396335"/>
            <a:ext cx="9144000" cy="461665"/>
          </a:xfrm>
          <a:prstGeom prst="rect">
            <a:avLst/>
          </a:prstGeom>
          <a:noFill/>
        </p:spPr>
        <p:txBody>
          <a:bodyPr wrap="square" rtlCol="0">
            <a:spAutoFit/>
          </a:bodyPr>
          <a:lstStyle/>
          <a:p>
            <a:pPr algn="r"/>
            <a:r>
              <a:rPr lang="en-US" sz="2400" b="1" dirty="0" smtClean="0">
                <a:solidFill>
                  <a:schemeClr val="bg1"/>
                </a:solidFill>
              </a:rPr>
              <a:t>Photo ©2012 Todd Bolen / BiblePlaces.com.</a:t>
            </a:r>
            <a:endParaRPr lang="en-US" sz="2400" b="1" dirty="0">
              <a:solidFill>
                <a:schemeClr val="bg1"/>
              </a:solidFill>
            </a:endParaRPr>
          </a:p>
        </p:txBody>
      </p:sp>
    </p:spTree>
    <p:extLst>
      <p:ext uri="{BB962C8B-B14F-4D97-AF65-F5344CB8AC3E}">
        <p14:creationId xmlns:p14="http://schemas.microsoft.com/office/powerpoint/2010/main" val="2848898599"/>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1" y="0"/>
            <a:ext cx="9144001" cy="1569660"/>
          </a:xfrm>
          <a:prstGeom prst="rect">
            <a:avLst/>
          </a:prstGeom>
          <a:noFill/>
        </p:spPr>
        <p:txBody>
          <a:bodyPr wrap="square" rtlCol="0">
            <a:spAutoFit/>
          </a:bodyPr>
          <a:lstStyle/>
          <a:p>
            <a:r>
              <a:rPr lang="en-US" sz="3200" b="1" dirty="0"/>
              <a:t>Matthew </a:t>
            </a:r>
            <a:r>
              <a:rPr lang="en-US" sz="3200" b="1" dirty="0" smtClean="0"/>
              <a:t>6.33 NASB:  “But </a:t>
            </a:r>
            <a:r>
              <a:rPr lang="en-US" sz="3200" b="1" dirty="0"/>
              <a:t>seek first His kingdom and His righteousness, and all these things will be added to you.</a:t>
            </a:r>
            <a:r>
              <a:rPr lang="en-US" sz="3200" b="1" dirty="0" smtClean="0"/>
              <a:t>”</a:t>
            </a:r>
            <a:endParaRPr lang="en-US" sz="3200" b="1" i="1" dirty="0" smtClean="0"/>
          </a:p>
        </p:txBody>
      </p:sp>
      <p:sp>
        <p:nvSpPr>
          <p:cNvPr id="6" name="TextBox 5"/>
          <p:cNvSpPr txBox="1"/>
          <p:nvPr/>
        </p:nvSpPr>
        <p:spPr>
          <a:xfrm>
            <a:off x="0" y="6396335"/>
            <a:ext cx="9144000" cy="461665"/>
          </a:xfrm>
          <a:prstGeom prst="rect">
            <a:avLst/>
          </a:prstGeom>
          <a:noFill/>
        </p:spPr>
        <p:txBody>
          <a:bodyPr wrap="square" rtlCol="0">
            <a:spAutoFit/>
          </a:bodyPr>
          <a:lstStyle/>
          <a:p>
            <a:pPr algn="r"/>
            <a:r>
              <a:rPr lang="en-US" sz="2400" b="1" dirty="0" smtClean="0">
                <a:solidFill>
                  <a:schemeClr val="bg1"/>
                </a:solidFill>
              </a:rPr>
              <a:t>Photo ©2012 Todd Bolen / BiblePlaces.com.</a:t>
            </a:r>
            <a:endParaRPr lang="en-US" sz="2400" b="1" dirty="0">
              <a:solidFill>
                <a:schemeClr val="bg1"/>
              </a:solidFill>
            </a:endParaRPr>
          </a:p>
        </p:txBody>
      </p:sp>
    </p:spTree>
    <p:extLst>
      <p:ext uri="{BB962C8B-B14F-4D97-AF65-F5344CB8AC3E}">
        <p14:creationId xmlns:p14="http://schemas.microsoft.com/office/powerpoint/2010/main" val="2750474909"/>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2"/>
            <a:ext cx="9142571" cy="6856928"/>
          </a:xfrm>
          <a:prstGeom prst="rect">
            <a:avLst/>
          </a:prstGeom>
        </p:spPr>
      </p:pic>
      <p:sp>
        <p:nvSpPr>
          <p:cNvPr id="5" name="TextBox 4"/>
          <p:cNvSpPr txBox="1"/>
          <p:nvPr/>
        </p:nvSpPr>
        <p:spPr>
          <a:xfrm>
            <a:off x="0" y="0"/>
            <a:ext cx="9144000" cy="3046988"/>
          </a:xfrm>
          <a:prstGeom prst="rect">
            <a:avLst/>
          </a:prstGeom>
          <a:noFill/>
        </p:spPr>
        <p:txBody>
          <a:bodyPr wrap="square" rtlCol="0">
            <a:spAutoFit/>
          </a:bodyPr>
          <a:lstStyle/>
          <a:p>
            <a:r>
              <a:rPr lang="en-US" sz="3200" b="1" dirty="0"/>
              <a:t>Matthew 6.19-20 NET: </a:t>
            </a:r>
            <a:r>
              <a:rPr lang="en-US" sz="3200" b="1" dirty="0" smtClean="0"/>
              <a:t>“</a:t>
            </a:r>
            <a:r>
              <a:rPr lang="en-US" sz="3200" b="1" dirty="0"/>
              <a:t>Do not accumulate for yourselves treasures on earth, where moth and rust destroy and where thieves break in and steal.  </a:t>
            </a:r>
            <a:endParaRPr lang="en-US" sz="3200" b="1" dirty="0" smtClean="0"/>
          </a:p>
          <a:p>
            <a:r>
              <a:rPr lang="en-US" sz="3200" b="1" dirty="0" smtClean="0"/>
              <a:t>But </a:t>
            </a:r>
            <a:r>
              <a:rPr lang="en-US" sz="3200" b="1" dirty="0"/>
              <a:t>accumulate for yourselves treasures in heaven, where moth and rust do not destroy, and thieves do not break in and steal.” </a:t>
            </a:r>
          </a:p>
        </p:txBody>
      </p:sp>
      <p:sp>
        <p:nvSpPr>
          <p:cNvPr id="6" name="TextBox 5"/>
          <p:cNvSpPr txBox="1"/>
          <p:nvPr/>
        </p:nvSpPr>
        <p:spPr>
          <a:xfrm>
            <a:off x="-1429" y="6396335"/>
            <a:ext cx="9144000" cy="461665"/>
          </a:xfrm>
          <a:prstGeom prst="rect">
            <a:avLst/>
          </a:prstGeom>
          <a:noFill/>
        </p:spPr>
        <p:txBody>
          <a:bodyPr wrap="square" rtlCol="0">
            <a:spAutoFit/>
          </a:bodyPr>
          <a:lstStyle/>
          <a:p>
            <a:pPr algn="r"/>
            <a:r>
              <a:rPr lang="en-US" sz="2400" dirty="0" smtClean="0"/>
              <a:t>Photo ©2012 Todd Bolen / BiblePlaces.com.</a:t>
            </a:r>
            <a:endParaRPr lang="en-US" sz="2400" dirty="0"/>
          </a:p>
        </p:txBody>
      </p:sp>
    </p:spTree>
    <p:extLst>
      <p:ext uri="{BB962C8B-B14F-4D97-AF65-F5344CB8AC3E}">
        <p14:creationId xmlns:p14="http://schemas.microsoft.com/office/powerpoint/2010/main" val="1652680370"/>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9" y="0"/>
            <a:ext cx="9142571" cy="6182634"/>
          </a:xfrm>
          <a:prstGeom prst="rect">
            <a:avLst/>
          </a:prstGeom>
        </p:spPr>
      </p:pic>
      <p:sp>
        <p:nvSpPr>
          <p:cNvPr id="5" name="TextBox 4"/>
          <p:cNvSpPr txBox="1"/>
          <p:nvPr/>
        </p:nvSpPr>
        <p:spPr>
          <a:xfrm>
            <a:off x="0" y="0"/>
            <a:ext cx="9144000" cy="2369880"/>
          </a:xfrm>
          <a:prstGeom prst="rect">
            <a:avLst/>
          </a:prstGeom>
          <a:noFill/>
        </p:spPr>
        <p:txBody>
          <a:bodyPr wrap="square" rtlCol="0">
            <a:spAutoFit/>
          </a:bodyPr>
          <a:lstStyle/>
          <a:p>
            <a:r>
              <a:rPr lang="en-US" sz="3200" b="1" dirty="0"/>
              <a:t>Matthew </a:t>
            </a:r>
            <a:r>
              <a:rPr lang="en-US" sz="3200" b="1" dirty="0" smtClean="0"/>
              <a:t>6.19: “</a:t>
            </a:r>
            <a:r>
              <a:rPr lang="en-US" sz="3200" b="1" dirty="0"/>
              <a:t>Do not accumulate for yourselves treasures on earth, where moth and rust destroy and where thieves break in and steal</a:t>
            </a:r>
            <a:r>
              <a:rPr lang="en-US" sz="3200" b="1" dirty="0" smtClean="0"/>
              <a:t>.”  </a:t>
            </a:r>
          </a:p>
          <a:p>
            <a:endParaRPr lang="en-US" sz="2000" b="1" dirty="0"/>
          </a:p>
          <a:p>
            <a:pPr algn="r"/>
            <a:r>
              <a:rPr lang="en-US" sz="3200" b="1" dirty="0" smtClean="0"/>
              <a:t> </a:t>
            </a:r>
            <a:r>
              <a:rPr lang="en-US" sz="3200" b="1" i="1" dirty="0" smtClean="0"/>
              <a:t>things here are temporal and temporary</a:t>
            </a:r>
          </a:p>
        </p:txBody>
      </p:sp>
      <p:sp>
        <p:nvSpPr>
          <p:cNvPr id="6" name="TextBox 5"/>
          <p:cNvSpPr txBox="1"/>
          <p:nvPr/>
        </p:nvSpPr>
        <p:spPr>
          <a:xfrm>
            <a:off x="0" y="6053536"/>
            <a:ext cx="9144000" cy="830997"/>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Looking toward the Sea of Galilee</a:t>
            </a:r>
          </a:p>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1771108098"/>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369880"/>
          </a:xfrm>
          <a:prstGeom prst="rect">
            <a:avLst/>
          </a:prstGeom>
          <a:noFill/>
        </p:spPr>
        <p:txBody>
          <a:bodyPr wrap="square" rtlCol="0">
            <a:spAutoFit/>
          </a:bodyPr>
          <a:lstStyle/>
          <a:p>
            <a:r>
              <a:rPr lang="en-US" sz="3200" b="1" dirty="0"/>
              <a:t>Matthew </a:t>
            </a:r>
            <a:r>
              <a:rPr lang="en-US" sz="3200" b="1" dirty="0" smtClean="0"/>
              <a:t>6.20: “</a:t>
            </a:r>
            <a:r>
              <a:rPr lang="en-US" sz="3200" b="1" dirty="0" smtClean="0"/>
              <a:t>accumulate for yourselves treasures in heaven, where moth and rust do not destroy, and thieves do not break in and steal.” </a:t>
            </a:r>
            <a:endParaRPr lang="en-US" sz="3200" b="1" dirty="0" smtClean="0"/>
          </a:p>
          <a:p>
            <a:endParaRPr lang="en-US" sz="2000" b="1" dirty="0"/>
          </a:p>
          <a:p>
            <a:pPr algn="r"/>
            <a:endParaRPr lang="en-US" sz="3200" b="1" i="1" dirty="0" smtClean="0"/>
          </a:p>
        </p:txBody>
      </p:sp>
      <p:sp>
        <p:nvSpPr>
          <p:cNvPr id="6" name="TextBox 5"/>
          <p:cNvSpPr txBox="1"/>
          <p:nvPr/>
        </p:nvSpPr>
        <p:spPr>
          <a:xfrm>
            <a:off x="0" y="6053536"/>
            <a:ext cx="9144000" cy="830997"/>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Church on the site financed by Mussolini!</a:t>
            </a:r>
          </a:p>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501424302"/>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586507" cy="6396335"/>
          </a:xfrm>
          <a:prstGeom prst="rect">
            <a:avLst/>
          </a:prstGeom>
        </p:spPr>
      </p:pic>
      <p:sp>
        <p:nvSpPr>
          <p:cNvPr id="5" name="TextBox 4"/>
          <p:cNvSpPr txBox="1"/>
          <p:nvPr/>
        </p:nvSpPr>
        <p:spPr>
          <a:xfrm>
            <a:off x="2240924" y="0"/>
            <a:ext cx="6903076" cy="6494085"/>
          </a:xfrm>
          <a:prstGeom prst="rect">
            <a:avLst/>
          </a:prstGeom>
          <a:solidFill>
            <a:schemeClr val="accent6">
              <a:lumMod val="50000"/>
              <a:alpha val="70000"/>
            </a:schemeClr>
          </a:solidFill>
        </p:spPr>
        <p:txBody>
          <a:bodyPr wrap="square" rtlCol="0">
            <a:spAutoFit/>
          </a:bodyPr>
          <a:lstStyle/>
          <a:p>
            <a:r>
              <a:rPr lang="en-US" sz="3200" b="1" dirty="0">
                <a:solidFill>
                  <a:schemeClr val="bg1"/>
                </a:solidFill>
              </a:rPr>
              <a:t>Matthew </a:t>
            </a:r>
            <a:r>
              <a:rPr lang="en-US" sz="3200" b="1" dirty="0" smtClean="0">
                <a:solidFill>
                  <a:schemeClr val="bg1"/>
                </a:solidFill>
              </a:rPr>
              <a:t>6.21-24: “</a:t>
            </a:r>
            <a:r>
              <a:rPr lang="en-US" sz="3200" b="1" dirty="0">
                <a:solidFill>
                  <a:schemeClr val="bg1"/>
                </a:solidFill>
              </a:rPr>
              <a:t>For where your treasure is, there your heart will be also.  The eye is the lamp of the body. If then your eye is healthy, your whole body will be full of light.  But if your eye is diseased, your whole body will be full of darkness. If then the light in you is darkness, how great is the darkness!  No one can serve two masters, for either he will hate the one and love the other, or he will be devoted to the one and despise the other. You cannot serve God and money</a:t>
            </a:r>
            <a:r>
              <a:rPr lang="en-US" sz="3200" b="1" dirty="0" smtClean="0">
                <a:solidFill>
                  <a:schemeClr val="bg1"/>
                </a:solidFill>
              </a:rPr>
              <a:t>.”</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350563078"/>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586507" cy="6396335"/>
          </a:xfrm>
          <a:prstGeom prst="rect">
            <a:avLst/>
          </a:prstGeom>
        </p:spPr>
      </p:pic>
      <p:sp>
        <p:nvSpPr>
          <p:cNvPr id="5" name="TextBox 4"/>
          <p:cNvSpPr txBox="1"/>
          <p:nvPr/>
        </p:nvSpPr>
        <p:spPr>
          <a:xfrm>
            <a:off x="0" y="0"/>
            <a:ext cx="9144000" cy="1077218"/>
          </a:xfrm>
          <a:prstGeom prst="rect">
            <a:avLst/>
          </a:prstGeom>
          <a:noFill/>
        </p:spPr>
        <p:txBody>
          <a:bodyPr wrap="square" rtlCol="0">
            <a:spAutoFit/>
          </a:bodyPr>
          <a:lstStyle/>
          <a:p>
            <a:pPr algn="r"/>
            <a:r>
              <a:rPr lang="en-US" sz="3200" b="1" dirty="0"/>
              <a:t>Matthew </a:t>
            </a:r>
            <a:r>
              <a:rPr lang="en-US" sz="3200" b="1" dirty="0" smtClean="0"/>
              <a:t>6.21:  “For </a:t>
            </a:r>
            <a:r>
              <a:rPr lang="en-US" sz="3200" b="1" dirty="0"/>
              <a:t>where your treasure is, </a:t>
            </a:r>
            <a:endParaRPr lang="en-US" sz="3200" b="1" dirty="0" smtClean="0"/>
          </a:p>
          <a:p>
            <a:pPr algn="r"/>
            <a:r>
              <a:rPr lang="en-US" sz="3200" b="1" dirty="0" smtClean="0"/>
              <a:t>there </a:t>
            </a:r>
            <a:r>
              <a:rPr lang="en-US" sz="3200" b="1" dirty="0"/>
              <a:t>your heart will be also</a:t>
            </a:r>
            <a:r>
              <a:rPr lang="en-US" sz="3200" b="1" dirty="0" smtClean="0"/>
              <a:t>.”</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249116136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633"/>
            <a:ext cx="9586507" cy="6375066"/>
          </a:xfrm>
          <a:prstGeom prst="rect">
            <a:avLst/>
          </a:prstGeom>
        </p:spPr>
      </p:pic>
      <p:sp>
        <p:nvSpPr>
          <p:cNvPr id="5" name="TextBox 4"/>
          <p:cNvSpPr txBox="1"/>
          <p:nvPr/>
        </p:nvSpPr>
        <p:spPr>
          <a:xfrm>
            <a:off x="-1" y="0"/>
            <a:ext cx="7946265" cy="3046988"/>
          </a:xfrm>
          <a:prstGeom prst="rect">
            <a:avLst/>
          </a:prstGeom>
          <a:noFill/>
        </p:spPr>
        <p:txBody>
          <a:bodyPr wrap="square" rtlCol="0">
            <a:spAutoFit/>
          </a:bodyPr>
          <a:lstStyle/>
          <a:p>
            <a:r>
              <a:rPr lang="en-US" sz="3200" b="1" dirty="0"/>
              <a:t>Matthew </a:t>
            </a:r>
            <a:r>
              <a:rPr lang="en-US" sz="3200" b="1" dirty="0" smtClean="0"/>
              <a:t>6.22-23:  “</a:t>
            </a:r>
            <a:r>
              <a:rPr lang="en-US" sz="3200" b="1" dirty="0"/>
              <a:t>The eye is the lamp of the body. If then your eye is healthy, your whole body will be full of light.  But if your eye is diseased, your whole body will be full of darkness. If then the light in you is darkness, how great is the darkness</a:t>
            </a:r>
            <a:r>
              <a:rPr lang="en-US" sz="3200" b="1" dirty="0" smtClean="0"/>
              <a:t>!”</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656904622"/>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33"/>
            <a:ext cx="9586505" cy="6375066"/>
          </a:xfrm>
          <a:prstGeom prst="rect">
            <a:avLst/>
          </a:prstGeom>
        </p:spPr>
      </p:pic>
      <p:sp>
        <p:nvSpPr>
          <p:cNvPr id="5" name="TextBox 4"/>
          <p:cNvSpPr txBox="1"/>
          <p:nvPr/>
        </p:nvSpPr>
        <p:spPr>
          <a:xfrm>
            <a:off x="-1" y="0"/>
            <a:ext cx="9144001" cy="2062103"/>
          </a:xfrm>
          <a:prstGeom prst="rect">
            <a:avLst/>
          </a:prstGeom>
          <a:solidFill>
            <a:schemeClr val="accent1">
              <a:lumMod val="60000"/>
              <a:lumOff val="40000"/>
              <a:alpha val="80000"/>
            </a:schemeClr>
          </a:solidFill>
        </p:spPr>
        <p:txBody>
          <a:bodyPr wrap="square" rtlCol="0">
            <a:spAutoFit/>
          </a:bodyPr>
          <a:lstStyle/>
          <a:p>
            <a:r>
              <a:rPr lang="en-US" sz="3200" b="1" dirty="0" smtClean="0"/>
              <a:t>Matthew 6.24:  “No </a:t>
            </a:r>
            <a:r>
              <a:rPr lang="en-US" sz="3200" b="1" dirty="0"/>
              <a:t>one can serve two masters, for either he will hate the one and love the other, or he will be devoted to the one and despise the other. You cannot serve God and money.”</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314079275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9144001" cy="6858001"/>
          </a:xfrm>
          <a:prstGeom prst="rect">
            <a:avLst/>
          </a:prstGeom>
        </p:spPr>
      </p:pic>
      <p:sp>
        <p:nvSpPr>
          <p:cNvPr id="5" name="TextBox 4"/>
          <p:cNvSpPr txBox="1"/>
          <p:nvPr/>
        </p:nvSpPr>
        <p:spPr>
          <a:xfrm>
            <a:off x="-1" y="0"/>
            <a:ext cx="9144001" cy="4031873"/>
          </a:xfrm>
          <a:prstGeom prst="rect">
            <a:avLst/>
          </a:prstGeom>
          <a:noFill/>
        </p:spPr>
        <p:txBody>
          <a:bodyPr wrap="square" rtlCol="0">
            <a:spAutoFit/>
          </a:bodyPr>
          <a:lstStyle/>
          <a:p>
            <a:r>
              <a:rPr lang="en-US" sz="3200" b="1" dirty="0"/>
              <a:t>Matthew 6.25-26 NET: </a:t>
            </a:r>
            <a:r>
              <a:rPr lang="en-US" sz="3200" b="1" dirty="0" smtClean="0"/>
              <a:t>“</a:t>
            </a:r>
            <a:r>
              <a:rPr lang="en-US" sz="3200" b="1" dirty="0"/>
              <a:t>Therefore I tell you, do not worry about your life, what you will eat or drink, or about your body, what you will wear. Isn't there more to life than food and more to the body than clothing?  Look at the birds in the sky: They do not sow, or reap, or gather into barns, yet your heavenly Father feeds them. Aren't you more valuable than </a:t>
            </a:r>
            <a:r>
              <a:rPr lang="en-US" sz="3200" b="1" dirty="0" smtClean="0"/>
              <a:t>		they </a:t>
            </a:r>
            <a:r>
              <a:rPr lang="en-US" sz="3200" b="1" dirty="0"/>
              <a:t>are?”</a:t>
            </a:r>
            <a:endParaRPr lang="en-US" sz="3200" b="1" i="1" dirty="0" smtClean="0"/>
          </a:p>
        </p:txBody>
      </p:sp>
      <p:sp>
        <p:nvSpPr>
          <p:cNvPr id="6" name="TextBox 5"/>
          <p:cNvSpPr txBox="1"/>
          <p:nvPr/>
        </p:nvSpPr>
        <p:spPr>
          <a:xfrm>
            <a:off x="0" y="6396335"/>
            <a:ext cx="9144000" cy="461665"/>
          </a:xfrm>
          <a:prstGeom prst="rect">
            <a:avLst/>
          </a:prstGeom>
          <a:solidFill>
            <a:schemeClr val="accent6">
              <a:lumMod val="50000"/>
            </a:schemeClr>
          </a:solidFill>
        </p:spPr>
        <p:txBody>
          <a:bodyPr wrap="square" rtlCol="0">
            <a:spAutoFit/>
          </a:bodyPr>
          <a:lstStyle/>
          <a:p>
            <a:pPr algn="r"/>
            <a:r>
              <a:rPr lang="en-US" sz="2400" dirty="0" smtClean="0">
                <a:solidFill>
                  <a:schemeClr val="bg1"/>
                </a:solidFill>
              </a:rPr>
              <a:t>Photo ©2012 Todd Bolen / BiblePlaces.com.</a:t>
            </a:r>
            <a:endParaRPr lang="en-US" sz="2400" dirty="0">
              <a:solidFill>
                <a:schemeClr val="bg1"/>
              </a:solidFill>
            </a:endParaRPr>
          </a:p>
        </p:txBody>
      </p:sp>
    </p:spTree>
    <p:extLst>
      <p:ext uri="{BB962C8B-B14F-4D97-AF65-F5344CB8AC3E}">
        <p14:creationId xmlns:p14="http://schemas.microsoft.com/office/powerpoint/2010/main" val="1914985814"/>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849</Words>
  <Application>Microsoft Office PowerPoint</Application>
  <PresentationFormat>On-screen Show (4:3)</PresentationFormat>
  <Paragraphs>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6</cp:revision>
  <dcterms:created xsi:type="dcterms:W3CDTF">2016-01-05T15:32:25Z</dcterms:created>
  <dcterms:modified xsi:type="dcterms:W3CDTF">2016-01-05T16:25:51Z</dcterms:modified>
</cp:coreProperties>
</file>